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3" r:id="rId4"/>
    <p:sldId id="328" r:id="rId5"/>
    <p:sldId id="323" r:id="rId6"/>
    <p:sldId id="329" r:id="rId7"/>
    <p:sldId id="325" r:id="rId8"/>
    <p:sldId id="330" r:id="rId9"/>
    <p:sldId id="317" r:id="rId10"/>
    <p:sldId id="322" r:id="rId11"/>
    <p:sldId id="321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K-%E5%B9%B3%E5%9D%87%E7%AE%97%E6%B3%95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41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近鄰演算法的缺點是對資料的局部結構非常敏感。本演算法與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K-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平均演算法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（另一流行的機器學習技術）沒有任何關係，請勿與之混淆。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98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regressio的類別只要將輸入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和輸出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放入線性回歸模型中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。係數是指斜率。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11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600" dirty="0"/>
              <a:t>(</a:t>
            </a:r>
            <a:r>
              <a:rPr lang="zh-TW" altLang="en-US" sz="3600" dirty="0"/>
              <a:t>回歸器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CN" altLang="en-US" sz="3200" dirty="0"/>
              <a:t>回歸器</a:t>
            </a:r>
            <a:r>
              <a:rPr lang="en-US" altLang="zh-CN" sz="3200" dirty="0"/>
              <a:t>)</a:t>
            </a:r>
          </a:p>
          <a:p>
            <a:r>
              <a:rPr lang="zh-CN" altLang="en-US" sz="32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40263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TW" dirty="0"/>
              <a:t>KNN (Regression)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KNN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提供回歸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</a:t>
            </a:r>
            <a:r>
              <a:rPr lang="en-TW" sz="2000" b="1" dirty="0"/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輸出的結果是一個連續性數值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該值是其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k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個最近鄰居的值的平均值。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CE4547-E346-7D4C-93C8-9E27452E9B7C}"/>
              </a:ext>
            </a:extLst>
          </p:cNvPr>
          <p:cNvCxnSpPr/>
          <p:nvPr/>
        </p:nvCxnSpPr>
        <p:spPr>
          <a:xfrm flipV="1">
            <a:off x="6517493" y="274142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8BA61-6B94-5F44-B4CB-B860FA292A87}"/>
              </a:ext>
            </a:extLst>
          </p:cNvPr>
          <p:cNvCxnSpPr>
            <a:cxnSpLocks/>
          </p:cNvCxnSpPr>
          <p:nvPr/>
        </p:nvCxnSpPr>
        <p:spPr>
          <a:xfrm>
            <a:off x="6507219" y="491783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1EEC0-0E4A-094D-8917-71FDDD7F085B}"/>
              </a:ext>
            </a:extLst>
          </p:cNvPr>
          <p:cNvSpPr/>
          <p:nvPr/>
        </p:nvSpPr>
        <p:spPr>
          <a:xfrm>
            <a:off x="10380656" y="4718082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2AD98-593C-2743-BC97-E8D51FE0C910}"/>
              </a:ext>
            </a:extLst>
          </p:cNvPr>
          <p:cNvSpPr/>
          <p:nvPr/>
        </p:nvSpPr>
        <p:spPr>
          <a:xfrm>
            <a:off x="6362788" y="224239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73E8FB-4702-444B-AA99-9DCEDC34EB1F}"/>
              </a:ext>
            </a:extLst>
          </p:cNvPr>
          <p:cNvSpPr/>
          <p:nvPr/>
        </p:nvSpPr>
        <p:spPr>
          <a:xfrm>
            <a:off x="8485082" y="367049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C2D61A-80F4-5346-8C3C-D258BC2CE7B0}"/>
              </a:ext>
            </a:extLst>
          </p:cNvPr>
          <p:cNvSpPr/>
          <p:nvPr/>
        </p:nvSpPr>
        <p:spPr>
          <a:xfrm>
            <a:off x="8277863" y="3816673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99E52-E713-FB4D-A0CD-D615452C08C7}"/>
              </a:ext>
            </a:extLst>
          </p:cNvPr>
          <p:cNvSpPr/>
          <p:nvPr/>
        </p:nvSpPr>
        <p:spPr>
          <a:xfrm>
            <a:off x="8698240" y="334914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9795AC-A1E0-2043-AEEB-5973D21FAAB6}"/>
              </a:ext>
            </a:extLst>
          </p:cNvPr>
          <p:cNvSpPr/>
          <p:nvPr/>
        </p:nvSpPr>
        <p:spPr>
          <a:xfrm>
            <a:off x="8141497" y="36372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21F4E2-E14C-094F-B432-1654C8E2617D}"/>
              </a:ext>
            </a:extLst>
          </p:cNvPr>
          <p:cNvSpPr/>
          <p:nvPr/>
        </p:nvSpPr>
        <p:spPr>
          <a:xfrm>
            <a:off x="8993895" y="303241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CE72BC-75E8-334D-9550-A6C9B84ABF7B}"/>
              </a:ext>
            </a:extLst>
          </p:cNvPr>
          <p:cNvSpPr/>
          <p:nvPr/>
        </p:nvSpPr>
        <p:spPr>
          <a:xfrm>
            <a:off x="9173067" y="3334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6158CC-2A8C-F644-BB64-55F9CD611632}"/>
              </a:ext>
            </a:extLst>
          </p:cNvPr>
          <p:cNvSpPr/>
          <p:nvPr/>
        </p:nvSpPr>
        <p:spPr>
          <a:xfrm>
            <a:off x="8885895" y="3388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978E3-5537-F442-BD40-80E3F85F2C9D}"/>
              </a:ext>
            </a:extLst>
          </p:cNvPr>
          <p:cNvSpPr/>
          <p:nvPr/>
        </p:nvSpPr>
        <p:spPr>
          <a:xfrm>
            <a:off x="8533237" y="394310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B4620F-B440-5F49-8C1B-585A782F523D}"/>
              </a:ext>
            </a:extLst>
          </p:cNvPr>
          <p:cNvSpPr/>
          <p:nvPr/>
        </p:nvSpPr>
        <p:spPr>
          <a:xfrm>
            <a:off x="7273904" y="424645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D4C604-E342-FF41-977F-ACA0CD933964}"/>
              </a:ext>
            </a:extLst>
          </p:cNvPr>
          <p:cNvSpPr/>
          <p:nvPr/>
        </p:nvSpPr>
        <p:spPr>
          <a:xfrm>
            <a:off x="7491587" y="4108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4F9BB-EBD8-2144-8949-0EA4B1E4E3AD}"/>
              </a:ext>
            </a:extLst>
          </p:cNvPr>
          <p:cNvSpPr/>
          <p:nvPr/>
        </p:nvSpPr>
        <p:spPr>
          <a:xfrm>
            <a:off x="7327904" y="4493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966727-918B-9A48-80AD-9DE5BF1325AC}"/>
              </a:ext>
            </a:extLst>
          </p:cNvPr>
          <p:cNvSpPr/>
          <p:nvPr/>
        </p:nvSpPr>
        <p:spPr>
          <a:xfrm>
            <a:off x="7814419" y="4135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7CCB1C-FAAB-854F-94E2-D09252E1736A}"/>
              </a:ext>
            </a:extLst>
          </p:cNvPr>
          <p:cNvSpPr/>
          <p:nvPr/>
        </p:nvSpPr>
        <p:spPr>
          <a:xfrm>
            <a:off x="8047620" y="419450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3C4F4D-8C58-FC4A-8DF5-5A771917F3D1}"/>
              </a:ext>
            </a:extLst>
          </p:cNvPr>
          <p:cNvSpPr/>
          <p:nvPr/>
        </p:nvSpPr>
        <p:spPr>
          <a:xfrm>
            <a:off x="7628987" y="400434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EE0B81-8067-0C4E-A806-6E598C692058}"/>
              </a:ext>
            </a:extLst>
          </p:cNvPr>
          <p:cNvSpPr/>
          <p:nvPr/>
        </p:nvSpPr>
        <p:spPr>
          <a:xfrm>
            <a:off x="7824679" y="4385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06EC7A-ADCE-2F4A-A454-348FE60E1A3A}"/>
              </a:ext>
            </a:extLst>
          </p:cNvPr>
          <p:cNvSpPr/>
          <p:nvPr/>
        </p:nvSpPr>
        <p:spPr>
          <a:xfrm>
            <a:off x="7548963" y="430753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59685-1E36-6444-88FD-5E673D623C91}"/>
              </a:ext>
            </a:extLst>
          </p:cNvPr>
          <p:cNvSpPr/>
          <p:nvPr/>
        </p:nvSpPr>
        <p:spPr>
          <a:xfrm>
            <a:off x="7914608" y="39621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AF1DCC-87EA-B944-A442-4510B324FF38}"/>
              </a:ext>
            </a:extLst>
          </p:cNvPr>
          <p:cNvSpPr/>
          <p:nvPr/>
        </p:nvSpPr>
        <p:spPr>
          <a:xfrm>
            <a:off x="8780336" y="38618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23AA0D-EDBB-2249-9A9C-73F29B98EB5E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8577266" y="3741409"/>
            <a:ext cx="224158" cy="141498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F03524-332D-FD4E-946B-1EC3086546DB}"/>
              </a:ext>
            </a:extLst>
          </p:cNvPr>
          <p:cNvCxnSpPr>
            <a:cxnSpLocks/>
            <a:stCxn id="36" idx="2"/>
            <a:endCxn id="20" idx="6"/>
          </p:cNvCxnSpPr>
          <p:nvPr/>
        </p:nvCxnSpPr>
        <p:spPr>
          <a:xfrm flipH="1">
            <a:off x="8641237" y="3933819"/>
            <a:ext cx="139099" cy="63283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62D90-CCB4-F943-820B-9105C394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與 </a:t>
            </a:r>
            <a:r>
              <a:rPr lang="en-US" dirty="0"/>
              <a:t>k-means</a:t>
            </a:r>
            <a:r>
              <a:rPr lang="en-US" b="0" dirty="0"/>
              <a:t> </a:t>
            </a:r>
            <a:r>
              <a:rPr lang="en-TW" dirty="0"/>
              <a:t>勿混淆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F1B8D-2C5A-A748-8DF6-702915676540}"/>
              </a:ext>
            </a:extLst>
          </p:cNvPr>
          <p:cNvSpPr/>
          <p:nvPr/>
        </p:nvSpPr>
        <p:spPr>
          <a:xfrm>
            <a:off x="527895" y="1319841"/>
            <a:ext cx="6090578" cy="1422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k-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近鄰演算法的缺點是對資料的局部結構非常敏感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KNN 與 K means 無任何關聯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Picture 2" descr="MNIST analysis using KNN | ImportQ">
            <a:extLst>
              <a:ext uri="{FF2B5EF4-FFF2-40B4-BE49-F238E27FC236}">
                <a16:creationId xmlns:a16="http://schemas.microsoft.com/office/drawing/2014/main" id="{145C33B7-92F6-AF46-9754-787F35D5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6457458" y="3035124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[animate output image]">
            <a:extLst>
              <a:ext uri="{FF2B5EF4-FFF2-40B4-BE49-F238E27FC236}">
                <a16:creationId xmlns:a16="http://schemas.microsoft.com/office/drawing/2014/main" id="{3F20D761-4045-9645-8682-73308F05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58" y="3008542"/>
            <a:ext cx="4098852" cy="27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8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回歸模型評估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6D0A4-BE60-EE49-A951-222923337475}"/>
              </a:ext>
            </a:extLst>
          </p:cNvPr>
          <p:cNvSpPr/>
          <p:nvPr/>
        </p:nvSpPr>
        <p:spPr>
          <a:xfrm>
            <a:off x="517451" y="1222169"/>
            <a:ext cx="6096000" cy="16498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lvl="0">
              <a:lnSpc>
                <a:spcPct val="115000"/>
              </a:lnSpc>
              <a:buSzPts val="3000"/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迴歸問題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(Regression)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squared error (MSE)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absolute error (MAE)</a:t>
            </a: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R2 score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E90E94-F633-884E-BC63-3BFAD819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3822405"/>
            <a:ext cx="3273647" cy="9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T 邦幫忙::一起幫忙解決難題，拯救IT 人的一天">
            <a:extLst>
              <a:ext uri="{FF2B5EF4-FFF2-40B4-BE49-F238E27FC236}">
                <a16:creationId xmlns:a16="http://schemas.microsoft.com/office/drawing/2014/main" id="{45767485-312D-4F48-90D4-4DFDBD22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1393353"/>
            <a:ext cx="2535422" cy="8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什麼是平均絕對誤差Mean Absolute Error, MAE？ - 新創駭客">
            <a:extLst>
              <a:ext uri="{FF2B5EF4-FFF2-40B4-BE49-F238E27FC236}">
                <a16:creationId xmlns:a16="http://schemas.microsoft.com/office/drawing/2014/main" id="{F68A56DD-2767-EE47-8E59-1DAA9B9D5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2725341"/>
            <a:ext cx="3131952" cy="8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CN" altLang="en-US" sz="3200" dirty="0"/>
              <a:t>回歸器</a:t>
            </a:r>
            <a:r>
              <a:rPr lang="en-US" altLang="zh-CN" sz="3200" dirty="0"/>
              <a:t>)</a:t>
            </a:r>
          </a:p>
          <a:p>
            <a:r>
              <a:rPr lang="zh-CN" altLang="en-US" sz="32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6801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Example 1 (</a:t>
            </a:r>
            <a:r>
              <a:rPr lang="zh-TW" altLang="en-US" dirty="0"/>
              <a:t>簡單線性回歸</a:t>
            </a:r>
            <a:r>
              <a:rPr lang="en-US" altLang="zh-TW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CA556-BB16-6848-B82F-317E6A38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44" y="1219200"/>
            <a:ext cx="59055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37" y="3172555"/>
            <a:ext cx="4864100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40DE7-301A-DC4C-840C-C9FDC3FB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94" y="3160198"/>
            <a:ext cx="48387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[補充]</a:t>
            </a:r>
            <a:r>
              <a:rPr lang="zh-TW" altLang="en-US" dirty="0"/>
              <a:t> </a:t>
            </a:r>
            <a:r>
              <a:rPr lang="en-TW" dirty="0"/>
              <a:t>訓練一個多項式模型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82191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sklearn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中如果要訓練一個多項式的回歸模型：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PolynomialFeatures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生成多項式特徵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LinearRegression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CB30F-C5F5-1148-94BB-DE2AB15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09" y="24685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3738</TotalTime>
  <Words>492</Words>
  <Application>Microsoft Macintosh PowerPoint</Application>
  <PresentationFormat>Widescreen</PresentationFormat>
  <Paragraphs>64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等线</vt:lpstr>
      <vt:lpstr>inherit</vt:lpstr>
      <vt:lpstr>微软雅黑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Roboto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227</cp:revision>
  <dcterms:created xsi:type="dcterms:W3CDTF">2015-08-18T02:51:41Z</dcterms:created>
  <dcterms:modified xsi:type="dcterms:W3CDTF">2020-09-07T07:00:10Z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